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56" r:id="rId2"/>
    <p:sldId id="332" r:id="rId3"/>
    <p:sldId id="336" r:id="rId4"/>
    <p:sldId id="349" r:id="rId5"/>
    <p:sldId id="346" r:id="rId6"/>
    <p:sldId id="350" r:id="rId7"/>
    <p:sldId id="333" r:id="rId8"/>
    <p:sldId id="337" r:id="rId9"/>
    <p:sldId id="334" r:id="rId10"/>
    <p:sldId id="345" r:id="rId11"/>
    <p:sldId id="348" r:id="rId12"/>
    <p:sldId id="340" r:id="rId13"/>
  </p:sldIdLst>
  <p:sldSz cx="20104100" cy="11303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3560">
          <p15:clr>
            <a:srgbClr val="A4A3A4"/>
          </p15:clr>
        </p15:guide>
        <p15:guide id="2" pos="6332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Оксана Сазонова" initials="ОС" lastIdx="1" clrIdx="0">
    <p:extLst>
      <p:ext uri="{19B8F6BF-5375-455C-9EA6-DF929625EA0E}">
        <p15:presenceInfo xmlns:p15="http://schemas.microsoft.com/office/powerpoint/2012/main" userId="f4ae99a4f649099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55" d="100"/>
          <a:sy n="55" d="100"/>
        </p:scale>
        <p:origin x="588" y="96"/>
      </p:cViewPr>
      <p:guideLst>
        <p:guide orient="horz" pos="3560"/>
        <p:guide pos="63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62" name="Shape 6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0747819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Helvetica Neue"/>
      </a:defRPr>
    </a:lvl1pPr>
    <a:lvl2pPr indent="228600" latinLnBrk="0">
      <a:defRPr sz="1200">
        <a:latin typeface="+mn-lt"/>
        <a:ea typeface="+mn-ea"/>
        <a:cs typeface="+mn-cs"/>
        <a:sym typeface="Helvetica Neue"/>
      </a:defRPr>
    </a:lvl2pPr>
    <a:lvl3pPr indent="457200" latinLnBrk="0">
      <a:defRPr sz="1200">
        <a:latin typeface="+mn-lt"/>
        <a:ea typeface="+mn-ea"/>
        <a:cs typeface="+mn-cs"/>
        <a:sym typeface="Helvetica Neue"/>
      </a:defRPr>
    </a:lvl3pPr>
    <a:lvl4pPr indent="685800" latinLnBrk="0">
      <a:defRPr sz="1200">
        <a:latin typeface="+mn-lt"/>
        <a:ea typeface="+mn-ea"/>
        <a:cs typeface="+mn-cs"/>
        <a:sym typeface="Helvetica Neue"/>
      </a:defRPr>
    </a:lvl4pPr>
    <a:lvl5pPr indent="914400" latinLnBrk="0">
      <a:defRPr sz="1200">
        <a:latin typeface="+mn-lt"/>
        <a:ea typeface="+mn-ea"/>
        <a:cs typeface="+mn-cs"/>
        <a:sym typeface="Helvetica Neue"/>
      </a:defRPr>
    </a:lvl5pPr>
    <a:lvl6pPr indent="1143000" latinLnBrk="0">
      <a:defRPr sz="1200">
        <a:latin typeface="+mn-lt"/>
        <a:ea typeface="+mn-ea"/>
        <a:cs typeface="+mn-cs"/>
        <a:sym typeface="Helvetica Neue"/>
      </a:defRPr>
    </a:lvl6pPr>
    <a:lvl7pPr indent="1371600" latinLnBrk="0">
      <a:defRPr sz="1200">
        <a:latin typeface="+mn-lt"/>
        <a:ea typeface="+mn-ea"/>
        <a:cs typeface="+mn-cs"/>
        <a:sym typeface="Helvetica Neue"/>
      </a:defRPr>
    </a:lvl7pPr>
    <a:lvl8pPr indent="1600200" latinLnBrk="0">
      <a:defRPr sz="1200">
        <a:latin typeface="+mn-lt"/>
        <a:ea typeface="+mn-ea"/>
        <a:cs typeface="+mn-cs"/>
        <a:sym typeface="Helvetica Neue"/>
      </a:defRPr>
    </a:lvl8pPr>
    <a:lvl9pPr indent="1828800" latinLnBrk="0">
      <a:defRPr sz="1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07806" y="3505898"/>
            <a:ext cx="17088487" cy="2374964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3015614" y="6333235"/>
            <a:ext cx="14072871" cy="2827338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3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2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1005205" y="2601149"/>
            <a:ext cx="8745285" cy="7464172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k object 16"/>
          <p:cNvSpPr/>
          <p:nvPr/>
        </p:nvSpPr>
        <p:spPr>
          <a:xfrm>
            <a:off x="0" y="1620893"/>
            <a:ext cx="16460232" cy="1"/>
          </a:xfrm>
          <a:prstGeom prst="line">
            <a:avLst/>
          </a:prstGeom>
          <a:ln w="75390">
            <a:solidFill>
              <a:srgbClr val="00E6FF"/>
            </a:solidFill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3" name="bk object 17"/>
          <p:cNvSpPr/>
          <p:nvPr/>
        </p:nvSpPr>
        <p:spPr>
          <a:xfrm>
            <a:off x="17850684" y="1620891"/>
            <a:ext cx="2253415" cy="1"/>
          </a:xfrm>
          <a:prstGeom prst="line">
            <a:avLst/>
          </a:prstGeom>
          <a:ln w="75390">
            <a:solidFill>
              <a:srgbClr val="DADADA"/>
            </a:solidFill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005205" y="452373"/>
            <a:ext cx="18093690" cy="1809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005205" y="2601149"/>
            <a:ext cx="18093690" cy="74641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8831923" y="10517695"/>
            <a:ext cx="266974" cy="2794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r"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2286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2743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3200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3657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2.png"/><Relationship Id="rId7" Type="http://schemas.openxmlformats.org/officeDocument/2006/relationships/image" Target="../media/image1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11" Type="http://schemas.openxmlformats.org/officeDocument/2006/relationships/image" Target="../media/image19.jpeg"/><Relationship Id="rId5" Type="http://schemas.openxmlformats.org/officeDocument/2006/relationships/image" Target="../media/image13.jpg"/><Relationship Id="rId10" Type="http://schemas.openxmlformats.org/officeDocument/2006/relationships/image" Target="../media/image18.jpeg"/><Relationship Id="rId4" Type="http://schemas.openxmlformats.org/officeDocument/2006/relationships/image" Target="../media/image2.png"/><Relationship Id="rId9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object 2"/>
          <p:cNvSpPr/>
          <p:nvPr/>
        </p:nvSpPr>
        <p:spPr>
          <a:xfrm>
            <a:off x="0" y="-1"/>
            <a:ext cx="20104101" cy="11308557"/>
          </a:xfrm>
          <a:prstGeom prst="rect">
            <a:avLst/>
          </a:prstGeom>
          <a:solidFill>
            <a:srgbClr val="0F4B81"/>
          </a:solidFill>
          <a:ln w="12700">
            <a:miter lim="400000"/>
          </a:ln>
        </p:spPr>
        <p:txBody>
          <a:bodyPr lIns="45719" rIns="45719"/>
          <a:lstStyle/>
          <a:p>
            <a:endParaRPr lang="ru-RU" dirty="0"/>
          </a:p>
        </p:txBody>
      </p:sp>
      <p:sp>
        <p:nvSpPr>
          <p:cNvPr id="65" name="object 3"/>
          <p:cNvSpPr/>
          <p:nvPr/>
        </p:nvSpPr>
        <p:spPr>
          <a:xfrm>
            <a:off x="-1" y="9976659"/>
            <a:ext cx="3807216" cy="125652"/>
          </a:xfrm>
          <a:prstGeom prst="rect">
            <a:avLst/>
          </a:prstGeom>
          <a:solidFill>
            <a:srgbClr val="00E7FF"/>
          </a:solidFill>
          <a:ln w="12700">
            <a:miter lim="400000"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66" name="object 4"/>
          <p:cNvSpPr/>
          <p:nvPr/>
        </p:nvSpPr>
        <p:spPr>
          <a:xfrm>
            <a:off x="16510491" y="9976659"/>
            <a:ext cx="3593608" cy="12565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9" name="НАЗВАНИЕ…"/>
          <p:cNvSpPr txBox="1"/>
          <p:nvPr/>
        </p:nvSpPr>
        <p:spPr>
          <a:xfrm>
            <a:off x="1207483" y="2559244"/>
            <a:ext cx="18350609" cy="63863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10000" spc="500">
                <a:solidFill>
                  <a:srgbClr val="FFFFFF"/>
                </a:solidFill>
                <a:latin typeface="Rubik Regular"/>
                <a:ea typeface="Rubik Regular"/>
                <a:cs typeface="Rubik Regular"/>
                <a:sym typeface="Rubik Regular"/>
              </a:defRPr>
            </a:pPr>
            <a:r>
              <a:rPr lang="ru-RU" sz="5000" b="1" dirty="0">
                <a:latin typeface="+mn-lt"/>
              </a:rPr>
              <a:t>ОТЧЕТ</a:t>
            </a:r>
          </a:p>
          <a:p>
            <a:pPr algn="ctr">
              <a:defRPr sz="10000" spc="500">
                <a:solidFill>
                  <a:srgbClr val="FFFFFF"/>
                </a:solidFill>
                <a:latin typeface="Rubik Regular"/>
                <a:ea typeface="Rubik Regular"/>
                <a:cs typeface="Rubik Regular"/>
                <a:sym typeface="Rubik Regular"/>
              </a:defRPr>
            </a:pPr>
            <a:r>
              <a:rPr lang="ru-RU" sz="5000" b="1" dirty="0">
                <a:latin typeface="+mn-lt"/>
              </a:rPr>
              <a:t>по реализации проекта </a:t>
            </a:r>
          </a:p>
          <a:p>
            <a:pPr algn="ctr">
              <a:defRPr sz="10000" spc="500">
                <a:solidFill>
                  <a:srgbClr val="FFFFFF"/>
                </a:solidFill>
                <a:latin typeface="Rubik Regular"/>
                <a:ea typeface="Rubik Regular"/>
                <a:cs typeface="Rubik Regular"/>
                <a:sym typeface="Rubik Regular"/>
              </a:defRPr>
            </a:pPr>
            <a:r>
              <a:rPr lang="ru-RU" sz="5000" b="1" dirty="0">
                <a:latin typeface="+mn-lt"/>
              </a:rPr>
              <a:t>«Совершенствование порядка подготовки документов для изготовления ЭЦП».</a:t>
            </a:r>
          </a:p>
          <a:p>
            <a:pPr algn="ctr">
              <a:defRPr sz="10000" spc="500">
                <a:solidFill>
                  <a:srgbClr val="FFFFFF"/>
                </a:solidFill>
                <a:latin typeface="Rubik Regular"/>
                <a:ea typeface="Rubik Regular"/>
                <a:cs typeface="Rubik Regular"/>
                <a:sym typeface="Rubik Regular"/>
              </a:defRPr>
            </a:pPr>
            <a:endParaRPr lang="ru-RU" sz="5600" b="1" dirty="0">
              <a:latin typeface="+mn-lt"/>
            </a:endParaRPr>
          </a:p>
          <a:p>
            <a:pPr algn="ctr">
              <a:defRPr sz="10000" spc="500">
                <a:solidFill>
                  <a:srgbClr val="FFFFFF"/>
                </a:solidFill>
                <a:latin typeface="Rubik Regular"/>
                <a:ea typeface="Rubik Regular"/>
                <a:cs typeface="Rubik Regular"/>
                <a:sym typeface="Rubik Regular"/>
              </a:defRPr>
            </a:pPr>
            <a:r>
              <a:rPr lang="ru-RU" sz="1700" b="1" dirty="0">
                <a:latin typeface="+mn-lt"/>
              </a:rPr>
              <a:t>Срок реализации с 14.02.2023 до 30.06.2023</a:t>
            </a:r>
          </a:p>
          <a:p>
            <a:pPr algn="ctr">
              <a:defRPr sz="10000" spc="500">
                <a:solidFill>
                  <a:srgbClr val="FFFFFF"/>
                </a:solidFill>
                <a:latin typeface="Rubik Regular"/>
                <a:ea typeface="Rubik Regular"/>
                <a:cs typeface="Rubik Regular"/>
                <a:sym typeface="Rubik Regular"/>
              </a:defRPr>
            </a:pPr>
            <a:endParaRPr lang="ru-RU" sz="1700" b="1" dirty="0">
              <a:latin typeface="+mn-lt"/>
            </a:endParaRPr>
          </a:p>
          <a:p>
            <a:pPr algn="ctr">
              <a:defRPr sz="10000" spc="500">
                <a:solidFill>
                  <a:srgbClr val="FFFFFF"/>
                </a:solidFill>
                <a:latin typeface="Rubik Regular"/>
                <a:ea typeface="Rubik Regular"/>
                <a:cs typeface="Rubik Regular"/>
                <a:sym typeface="Rubik Regular"/>
              </a:defRPr>
            </a:pPr>
            <a:endParaRPr lang="ru-RU" sz="1700" b="1" dirty="0">
              <a:latin typeface="+mn-lt"/>
            </a:endParaRPr>
          </a:p>
          <a:p>
            <a:pPr algn="ctr">
              <a:defRPr sz="10000" spc="500">
                <a:solidFill>
                  <a:srgbClr val="FFFFFF"/>
                </a:solidFill>
                <a:latin typeface="Rubik Regular"/>
                <a:ea typeface="Rubik Regular"/>
                <a:cs typeface="Rubik Regular"/>
                <a:sym typeface="Rubik Regular"/>
              </a:defRPr>
            </a:pPr>
            <a:endParaRPr lang="ru-RU" sz="1700" b="1" dirty="0">
              <a:latin typeface="+mn-lt"/>
            </a:endParaRPr>
          </a:p>
          <a:p>
            <a:pPr algn="ctr">
              <a:defRPr sz="10000" spc="500">
                <a:solidFill>
                  <a:srgbClr val="FFFFFF"/>
                </a:solidFill>
                <a:latin typeface="Rubik Regular"/>
                <a:ea typeface="Rubik Regular"/>
                <a:cs typeface="Rubik Regular"/>
                <a:sym typeface="Rubik Regular"/>
              </a:defRPr>
            </a:pPr>
            <a:endParaRPr lang="ru-RU" sz="1700" b="1" dirty="0">
              <a:latin typeface="+mn-lt"/>
            </a:endParaRPr>
          </a:p>
          <a:p>
            <a:pPr algn="ctr">
              <a:defRPr sz="10000" spc="500">
                <a:solidFill>
                  <a:srgbClr val="FFFFFF"/>
                </a:solidFill>
                <a:latin typeface="Rubik Regular"/>
                <a:ea typeface="Rubik Regular"/>
                <a:cs typeface="Rubik Regular"/>
                <a:sym typeface="Rubik Regular"/>
              </a:defRPr>
            </a:pPr>
            <a:endParaRPr lang="ru-RU" sz="1700" b="1" dirty="0">
              <a:latin typeface="+mn-lt"/>
            </a:endParaRPr>
          </a:p>
          <a:p>
            <a:pPr algn="r">
              <a:defRPr sz="10000" spc="500">
                <a:solidFill>
                  <a:srgbClr val="FFFFFF"/>
                </a:solidFill>
                <a:latin typeface="Rubik Regular"/>
                <a:ea typeface="Rubik Regular"/>
                <a:cs typeface="Rubik Regular"/>
                <a:sym typeface="Rubik Regular"/>
              </a:defRPr>
            </a:pPr>
            <a:r>
              <a:rPr lang="ru-RU" sz="1700" b="1" dirty="0">
                <a:latin typeface="+mn-lt"/>
              </a:rPr>
              <a:t>Руководитель рабочей группы</a:t>
            </a:r>
          </a:p>
          <a:p>
            <a:pPr algn="r">
              <a:defRPr sz="10000" spc="500">
                <a:solidFill>
                  <a:srgbClr val="FFFFFF"/>
                </a:solidFill>
                <a:latin typeface="Rubik Regular"/>
                <a:ea typeface="Rubik Regular"/>
                <a:cs typeface="Rubik Regular"/>
                <a:sym typeface="Rubik Regular"/>
              </a:defRPr>
            </a:pPr>
            <a:r>
              <a:rPr lang="ru-RU" sz="1700" b="1" dirty="0">
                <a:latin typeface="+mn-lt"/>
              </a:rPr>
              <a:t>заместитель директора </a:t>
            </a:r>
          </a:p>
          <a:p>
            <a:pPr algn="r">
              <a:defRPr sz="10000" spc="500">
                <a:solidFill>
                  <a:srgbClr val="FFFFFF"/>
                </a:solidFill>
                <a:latin typeface="Rubik Regular"/>
                <a:ea typeface="Rubik Regular"/>
                <a:cs typeface="Rubik Regular"/>
                <a:sym typeface="Rubik Regular"/>
              </a:defRPr>
            </a:pPr>
            <a:r>
              <a:rPr lang="ru-RU" sz="1700" b="1" dirty="0">
                <a:latin typeface="+mn-lt"/>
              </a:rPr>
              <a:t>Сазонова О.В.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07012"/>
            <a:ext cx="3110282" cy="3110282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EDAB963-374E-46EC-92B2-52A697E57041}"/>
              </a:ext>
            </a:extLst>
          </p:cNvPr>
          <p:cNvSpPr/>
          <p:nvPr/>
        </p:nvSpPr>
        <p:spPr>
          <a:xfrm>
            <a:off x="2818006" y="1044682"/>
            <a:ext cx="99008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200" b="1" dirty="0">
                <a:solidFill>
                  <a:schemeClr val="bg1"/>
                </a:solidFill>
                <a:latin typeface="+mn-lt"/>
              </a:rPr>
              <a:t>ГКУ РО «Центр закупок Рязанской области»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BA888C-53D2-132D-E152-9860824D8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819673" y="6309603"/>
            <a:ext cx="1309073" cy="104888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9F47B3B-AB98-BEE3-8AEE-865A6494C6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349" t="41714" r="27708" b="9465"/>
          <a:stretch/>
        </p:blipFill>
        <p:spPr>
          <a:xfrm>
            <a:off x="208968" y="5804311"/>
            <a:ext cx="5646709" cy="535768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76200"/>
            <a:ext cx="1828800" cy="1828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5340DC-F716-4750-A615-B499A3E5423E}"/>
              </a:ext>
            </a:extLst>
          </p:cNvPr>
          <p:cNvSpPr txBox="1"/>
          <p:nvPr/>
        </p:nvSpPr>
        <p:spPr>
          <a:xfrm>
            <a:off x="1657350" y="230832"/>
            <a:ext cx="5925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Bef>
                <a:spcPct val="0"/>
              </a:spcBef>
              <a:defRPr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ГКУ РО «Центр закупок Рязанской области»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98D4E4-D79E-4737-94ED-05B413B8419B}"/>
              </a:ext>
            </a:extLst>
          </p:cNvPr>
          <p:cNvSpPr txBox="1"/>
          <p:nvPr/>
        </p:nvSpPr>
        <p:spPr>
          <a:xfrm>
            <a:off x="1676400" y="896446"/>
            <a:ext cx="5906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YaHei" panose="020B0503020204020204" pitchFamily="34" charset="-122"/>
              </a:rPr>
              <a:t>Итоги работы ДО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YaHei" panose="020B0503020204020204" pitchFamily="34" charset="-122"/>
              </a:rPr>
              <a:t>/</a:t>
            </a: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YaHei" panose="020B0503020204020204" pitchFamily="34" charset="-122"/>
              </a:rPr>
              <a:t> ПОСЛЕ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E0292A2-78BB-16C6-8C56-496ED4C57A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91547" y="5412128"/>
            <a:ext cx="1309073" cy="104888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DFB206-440A-C051-D282-4516F5736B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" b="22368"/>
          <a:stretch/>
        </p:blipFill>
        <p:spPr>
          <a:xfrm>
            <a:off x="2951159" y="1644546"/>
            <a:ext cx="2643802" cy="3653012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73F20FD-ED07-480F-B0E6-D1804E3F2D2A}"/>
              </a:ext>
            </a:extLst>
          </p:cNvPr>
          <p:cNvSpPr/>
          <p:nvPr/>
        </p:nvSpPr>
        <p:spPr>
          <a:xfrm>
            <a:off x="1819591" y="5244210"/>
            <a:ext cx="3052986" cy="7078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Calibri"/>
                <a:cs typeface="Calibri"/>
                <a:sym typeface="Calibri"/>
              </a:rPr>
              <a:t>1,2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5A37C2B-3256-C7F5-10CC-2B9EB00B8DC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0348" t="28792" r="15522" b="15824"/>
          <a:stretch/>
        </p:blipFill>
        <p:spPr>
          <a:xfrm>
            <a:off x="3526241" y="7404338"/>
            <a:ext cx="4757531" cy="335866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E1CF975-54C3-998D-172D-02F58F54D4E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47" b="18168"/>
          <a:stretch/>
        </p:blipFill>
        <p:spPr>
          <a:xfrm>
            <a:off x="8337149" y="1644546"/>
            <a:ext cx="4489704" cy="485403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019B8EB-DE8B-40F2-B14F-8CD181FD43B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0" t="57494" r="7986" b="11634"/>
          <a:stretch/>
        </p:blipFill>
        <p:spPr>
          <a:xfrm>
            <a:off x="13778326" y="2550077"/>
            <a:ext cx="6178451" cy="281101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4249734-8D6D-C3BF-E8AC-4DDD7CE3FBA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08" t="7023" r="7134" b="78198"/>
          <a:stretch/>
        </p:blipFill>
        <p:spPr>
          <a:xfrm>
            <a:off x="9468717" y="5773961"/>
            <a:ext cx="4489704" cy="791807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4754D7A0-8D6D-FE91-9291-069DF320E15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9" r="8882" b="65012"/>
          <a:stretch/>
        </p:blipFill>
        <p:spPr>
          <a:xfrm>
            <a:off x="9672470" y="6466571"/>
            <a:ext cx="8571902" cy="204402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6C744A5-E816-E58A-8731-257EA5F93DF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6" t="-742" r="-46" b="58504"/>
          <a:stretch/>
        </p:blipFill>
        <p:spPr>
          <a:xfrm>
            <a:off x="9358216" y="8844989"/>
            <a:ext cx="9144530" cy="225240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ABB7278-971F-C960-AC01-404E17997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3123786" y="8293717"/>
            <a:ext cx="1309073" cy="1048885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B45BB1CF-D77A-3F47-3472-206311BAA9FB}"/>
              </a:ext>
            </a:extLst>
          </p:cNvPr>
          <p:cNvSpPr/>
          <p:nvPr/>
        </p:nvSpPr>
        <p:spPr>
          <a:xfrm>
            <a:off x="12975316" y="7992626"/>
            <a:ext cx="1606011" cy="7078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Calibri"/>
                <a:cs typeface="Calibri"/>
                <a:sym typeface="Calibri"/>
              </a:rPr>
              <a:t>8,10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7F50D70-81D8-155A-1BE8-995191FA3AC2}"/>
              </a:ext>
            </a:extLst>
          </p:cNvPr>
          <p:cNvSpPr/>
          <p:nvPr/>
        </p:nvSpPr>
        <p:spPr>
          <a:xfrm>
            <a:off x="12397857" y="3309308"/>
            <a:ext cx="1606011" cy="7078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4000" dirty="0">
                <a:latin typeface="+mn-lt"/>
              </a:rPr>
              <a:t>3,4</a:t>
            </a:r>
            <a:endParaRPr kumimoji="0" lang="ru-RU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C333C34-4513-58F0-7562-D20E0B9BC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6325" y="3904152"/>
            <a:ext cx="1309073" cy="1048885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0151E2B-D77A-4463-099B-0B512B557D0A}"/>
              </a:ext>
            </a:extLst>
          </p:cNvPr>
          <p:cNvSpPr/>
          <p:nvPr/>
        </p:nvSpPr>
        <p:spPr>
          <a:xfrm>
            <a:off x="5996734" y="6112629"/>
            <a:ext cx="3052986" cy="7078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Calibri"/>
                <a:cs typeface="Calibri"/>
                <a:sym typeface="Calibri"/>
              </a:rPr>
              <a:t>5,6,9</a:t>
            </a:r>
          </a:p>
        </p:txBody>
      </p:sp>
    </p:spTree>
    <p:extLst>
      <p:ext uri="{BB962C8B-B14F-4D97-AF65-F5344CB8AC3E}">
        <p14:creationId xmlns:p14="http://schemas.microsoft.com/office/powerpoint/2010/main" val="225345995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76200"/>
            <a:ext cx="1828800" cy="1828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C5340DC-F716-4750-A615-B499A3E5423E}"/>
              </a:ext>
            </a:extLst>
          </p:cNvPr>
          <p:cNvSpPr txBox="1"/>
          <p:nvPr/>
        </p:nvSpPr>
        <p:spPr>
          <a:xfrm>
            <a:off x="1657350" y="230832"/>
            <a:ext cx="5925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/>
                <a:cs typeface="Calibri"/>
                <a:sym typeface="Calibri"/>
              </a:rPr>
              <a:t>ГКУ РО «Центр закупок Рязанской области»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7924E5-BCF2-4E42-B8EF-F3E9AB34C6AA}"/>
              </a:ext>
            </a:extLst>
          </p:cNvPr>
          <p:cNvSpPr txBox="1"/>
          <p:nvPr/>
        </p:nvSpPr>
        <p:spPr>
          <a:xfrm>
            <a:off x="1676400" y="838200"/>
            <a:ext cx="5906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/>
                <a:ea typeface="Microsoft YaHei" panose="020B0503020204020204" pitchFamily="34" charset="-122"/>
                <a:cs typeface="Calibri"/>
                <a:sym typeface="Calibri"/>
              </a:rPr>
              <a:t>Итоги работы</a:t>
            </a:r>
          </a:p>
        </p:txBody>
      </p:sp>
      <p:sp>
        <p:nvSpPr>
          <p:cNvPr id="5" name="Скругленный прямоугольник 4"/>
          <p:cNvSpPr>
            <a:spLocks/>
          </p:cNvSpPr>
          <p:nvPr/>
        </p:nvSpPr>
        <p:spPr>
          <a:xfrm>
            <a:off x="1676400" y="1957890"/>
            <a:ext cx="6964136" cy="3270772"/>
          </a:xfrm>
          <a:prstGeom prst="roundRect">
            <a:avLst/>
          </a:prstGeom>
          <a:solidFill>
            <a:srgbClr val="00B0F0"/>
          </a:solidFill>
          <a:ln w="25400" cap="flat">
            <a:solidFill>
              <a:srgbClr val="00B0F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cs typeface="Calibri"/>
                <a:sym typeface="Calibri"/>
              </a:rPr>
              <a:t>Сокращение времени на подготовку документов для изготовления ЭЦП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1192806" y="1957890"/>
            <a:ext cx="6880087" cy="3270772"/>
          </a:xfrm>
          <a:prstGeom prst="roundRect">
            <a:avLst/>
          </a:prstGeom>
          <a:solidFill>
            <a:srgbClr val="00B0F0"/>
          </a:solidFill>
          <a:ln w="25400" cap="flat">
            <a:solidFill>
              <a:srgbClr val="00B0F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cs typeface="Calibri"/>
                <a:sym typeface="Calibri"/>
              </a:rPr>
              <a:t>Сокращение времени на согласование документов для изготовления ЭЦП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06570" y="5228662"/>
            <a:ext cx="4503795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elvetica Neue"/>
                <a:ea typeface="Calibri"/>
                <a:cs typeface="Calibri"/>
                <a:sym typeface="Calibri"/>
              </a:rPr>
              <a:t>с 6</a:t>
            </a:r>
            <a:r>
              <a:rPr lang="ru-RU" sz="3200" dirty="0">
                <a:solidFill>
                  <a:srgbClr val="00B0F0"/>
                </a:solidFill>
                <a:latin typeface="Helvetica Neue"/>
              </a:rPr>
              <a:t>0</a:t>
            </a: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elvetica Neue"/>
                <a:ea typeface="Calibri"/>
                <a:cs typeface="Calibri"/>
                <a:sym typeface="Calibri"/>
              </a:rPr>
              <a:t> минут до 20 минут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12775" y="6555610"/>
            <a:ext cx="1887855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tabLst>
                <a:tab pos="630555" algn="l"/>
              </a:tabLst>
            </a:pPr>
            <a:r>
              <a:rPr lang="ru-RU" sz="3000" dirty="0">
                <a:solidFill>
                  <a:schemeClr val="tx1"/>
                </a:solidFill>
                <a:effectLst/>
                <a:latin typeface="Helvetica Neue"/>
                <a:ea typeface="Calibri" panose="020F0502020204030204" pitchFamily="34" charset="0"/>
              </a:rPr>
              <a:t>Устранены потери, не приносящие </a:t>
            </a:r>
            <a:r>
              <a:rPr lang="ru-RU" sz="3000">
                <a:solidFill>
                  <a:schemeClr val="tx1"/>
                </a:solidFill>
                <a:effectLst/>
                <a:latin typeface="Helvetica Neue"/>
                <a:ea typeface="Calibri" panose="020F0502020204030204" pitchFamily="34" charset="0"/>
              </a:rPr>
              <a:t>ценности процессу: </a:t>
            </a:r>
            <a:r>
              <a:rPr lang="ru-RU" sz="3000" dirty="0">
                <a:solidFill>
                  <a:schemeClr val="tx1"/>
                </a:solidFill>
                <a:effectLst/>
                <a:latin typeface="Helvetica Neue"/>
                <a:ea typeface="Calibri" panose="020F0502020204030204" pitchFamily="34" charset="0"/>
              </a:rPr>
              <a:t>лишние движения (снятие копий документов), ненужная транспортировка (передача документов вручную), ожидание (ожидание передачи кадровым сотрудником полного комплекта документов); переделка/брак (ошибки в документах).</a:t>
            </a:r>
          </a:p>
          <a:p>
            <a:pPr lvl="0" algn="just">
              <a:tabLst>
                <a:tab pos="630555" algn="l"/>
              </a:tabLst>
            </a:pPr>
            <a:endParaRPr lang="ru-RU" sz="3000" dirty="0">
              <a:solidFill>
                <a:schemeClr val="tx1"/>
              </a:solidFill>
              <a:effectLst/>
              <a:latin typeface="Helvetica Neue"/>
              <a:ea typeface="Calibri" panose="020F0502020204030204" pitchFamily="34" charset="0"/>
            </a:endParaRPr>
          </a:p>
          <a:p>
            <a:pPr lvl="0" algn="just">
              <a:tabLst>
                <a:tab pos="630555" algn="l"/>
              </a:tabLst>
            </a:pPr>
            <a:r>
              <a:rPr lang="ru-RU" sz="3000" dirty="0">
                <a:solidFill>
                  <a:schemeClr val="tx1"/>
                </a:solidFill>
                <a:effectLst/>
                <a:latin typeface="Helvetica Neue"/>
                <a:ea typeface="Calibri" panose="020F0502020204030204" pitchFamily="34" charset="0"/>
              </a:rPr>
              <a:t>Реализация мероприятий позволила достичь целевых показателей и не потребовала расходования бюджетных средств.</a:t>
            </a:r>
          </a:p>
          <a:p>
            <a:pPr lvl="0" algn="just">
              <a:tabLst>
                <a:tab pos="630555" algn="l"/>
              </a:tabLst>
            </a:pPr>
            <a:endParaRPr lang="ru-RU" sz="3000" dirty="0">
              <a:solidFill>
                <a:schemeClr val="tx1"/>
              </a:solidFill>
              <a:effectLst/>
              <a:latin typeface="Helvetica Neue"/>
              <a:ea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59ED0E-7864-EFA8-A059-0C812713E729}"/>
              </a:ext>
            </a:extLst>
          </p:cNvPr>
          <p:cNvSpPr txBox="1"/>
          <p:nvPr/>
        </p:nvSpPr>
        <p:spPr>
          <a:xfrm>
            <a:off x="12380951" y="5228661"/>
            <a:ext cx="4503795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elvetica Neue"/>
                <a:ea typeface="Calibri"/>
                <a:cs typeface="Calibri"/>
                <a:sym typeface="Calibri"/>
              </a:rPr>
              <a:t>с 60 минут до 1</a:t>
            </a:r>
            <a:r>
              <a:rPr lang="ru-RU" sz="3200" dirty="0">
                <a:solidFill>
                  <a:srgbClr val="00B0F0"/>
                </a:solidFill>
                <a:latin typeface="Helvetica Neue"/>
              </a:rPr>
              <a:t>5</a:t>
            </a: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elvetica Neue"/>
                <a:ea typeface="Calibri"/>
                <a:cs typeface="Calibri"/>
                <a:sym typeface="Calibri"/>
              </a:rPr>
              <a:t> минут</a:t>
            </a:r>
          </a:p>
        </p:txBody>
      </p:sp>
    </p:spTree>
    <p:extLst>
      <p:ext uri="{BB962C8B-B14F-4D97-AF65-F5344CB8AC3E}">
        <p14:creationId xmlns:p14="http://schemas.microsoft.com/office/powerpoint/2010/main" val="362145838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object 2"/>
          <p:cNvSpPr/>
          <p:nvPr/>
        </p:nvSpPr>
        <p:spPr>
          <a:xfrm>
            <a:off x="0" y="-1"/>
            <a:ext cx="20104101" cy="11308557"/>
          </a:xfrm>
          <a:prstGeom prst="rect">
            <a:avLst/>
          </a:prstGeom>
          <a:solidFill>
            <a:srgbClr val="0F4B81"/>
          </a:solidFill>
          <a:ln w="12700">
            <a:miter lim="400000"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65" name="object 3"/>
          <p:cNvSpPr/>
          <p:nvPr/>
        </p:nvSpPr>
        <p:spPr>
          <a:xfrm>
            <a:off x="-1" y="9976659"/>
            <a:ext cx="3807216" cy="125652"/>
          </a:xfrm>
          <a:prstGeom prst="rect">
            <a:avLst/>
          </a:prstGeom>
          <a:solidFill>
            <a:srgbClr val="00E7FF"/>
          </a:solidFill>
          <a:ln w="12700">
            <a:miter lim="400000"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66" name="object 4"/>
          <p:cNvSpPr/>
          <p:nvPr/>
        </p:nvSpPr>
        <p:spPr>
          <a:xfrm>
            <a:off x="16510491" y="9976659"/>
            <a:ext cx="3593608" cy="12565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9" name="НАЗВАНИЕ…"/>
          <p:cNvSpPr txBox="1"/>
          <p:nvPr/>
        </p:nvSpPr>
        <p:spPr>
          <a:xfrm>
            <a:off x="927991" y="4036040"/>
            <a:ext cx="18350609" cy="1815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10000" spc="500">
                <a:solidFill>
                  <a:srgbClr val="FFFFFF"/>
                </a:solidFill>
                <a:latin typeface="Rubik Regular"/>
                <a:ea typeface="Rubik Regular"/>
                <a:cs typeface="Rubik Regular"/>
                <a:sym typeface="Rubik Regular"/>
              </a:defRPr>
            </a:pPr>
            <a:r>
              <a:rPr lang="ru-RU" sz="5600" b="1" dirty="0"/>
              <a:t>СПАСИБО ЗА ВНИМАНИЕ!</a:t>
            </a:r>
          </a:p>
          <a:p>
            <a:pPr>
              <a:defRPr sz="10000" spc="500">
                <a:solidFill>
                  <a:srgbClr val="FFFFFF"/>
                </a:solidFill>
                <a:latin typeface="Rubik Regular"/>
                <a:ea typeface="Rubik Regular"/>
                <a:cs typeface="Rubik Regular"/>
                <a:sym typeface="Rubik Regular"/>
              </a:defRPr>
            </a:pPr>
            <a:endParaRPr sz="5600" dirty="0"/>
          </a:p>
        </p:txBody>
      </p:sp>
    </p:spTree>
    <p:extLst>
      <p:ext uri="{BB962C8B-B14F-4D97-AF65-F5344CB8AC3E}">
        <p14:creationId xmlns:p14="http://schemas.microsoft.com/office/powerpoint/2010/main" val="282072193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0"/>
            <a:ext cx="1828800" cy="18288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C5340DC-F716-4750-A615-B499A3E5423E}"/>
              </a:ext>
            </a:extLst>
          </p:cNvPr>
          <p:cNvSpPr txBox="1"/>
          <p:nvPr/>
        </p:nvSpPr>
        <p:spPr>
          <a:xfrm>
            <a:off x="1828800" y="189638"/>
            <a:ext cx="5925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Bef>
                <a:spcPct val="0"/>
              </a:spcBef>
              <a:defRPr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ГКУ РО «Центр закупок Рязанской области»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3B8EA87-0C24-450C-B0AD-FA9151F462B4}"/>
              </a:ext>
            </a:extLst>
          </p:cNvPr>
          <p:cNvSpPr txBox="1"/>
          <p:nvPr/>
        </p:nvSpPr>
        <p:spPr>
          <a:xfrm>
            <a:off x="1929879" y="953322"/>
            <a:ext cx="400933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 defTabSz="457200" hangingPunct="1"/>
            <a:r>
              <a:rPr lang="ru-RU" sz="3200" b="1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ea typeface="Microsoft YaHei" panose="020B0503020204020204" pitchFamily="34" charset="-122"/>
                <a:cs typeface="+mn-cs"/>
              </a:rPr>
              <a:t>Рабочая группа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886FE3-5CA4-455A-C71D-DB200BAA47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311" t="29612" r="10612" b="13157"/>
          <a:stretch/>
        </p:blipFill>
        <p:spPr>
          <a:xfrm>
            <a:off x="1002321" y="2215705"/>
            <a:ext cx="17795631" cy="889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365415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" y="-152400"/>
            <a:ext cx="1828800" cy="1828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3B8EA87-0C24-450C-B0AD-FA9151F462B4}"/>
              </a:ext>
            </a:extLst>
          </p:cNvPr>
          <p:cNvSpPr txBox="1"/>
          <p:nvPr/>
        </p:nvSpPr>
        <p:spPr>
          <a:xfrm>
            <a:off x="1748437" y="896779"/>
            <a:ext cx="1041498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 defTabSz="457200" hangingPunct="1"/>
            <a:r>
              <a:rPr lang="ru-RU" sz="3200" b="1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ea typeface="Microsoft YaHei" panose="020B0503020204020204" pitchFamily="34" charset="-122"/>
                <a:cs typeface="+mn-cs"/>
              </a:rPr>
              <a:t>Карта потока создания ценности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5340DC-F716-4750-A615-B499A3E5423E}"/>
              </a:ext>
            </a:extLst>
          </p:cNvPr>
          <p:cNvSpPr txBox="1"/>
          <p:nvPr/>
        </p:nvSpPr>
        <p:spPr>
          <a:xfrm>
            <a:off x="1657350" y="230832"/>
            <a:ext cx="5925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Bef>
                <a:spcPct val="0"/>
              </a:spcBef>
              <a:defRPr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ГКУ РО «Центр закупок Рязанской области»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8487D2-57C0-DFE8-D484-03146A6919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7" t="28296" r="7333" b="10148"/>
          <a:stretch/>
        </p:blipFill>
        <p:spPr>
          <a:xfrm>
            <a:off x="250825" y="2247900"/>
            <a:ext cx="19602450" cy="85153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A00A2E-C8A1-6566-73A8-2802D76B1B3E}"/>
              </a:ext>
            </a:extLst>
          </p:cNvPr>
          <p:cNvSpPr txBox="1"/>
          <p:nvPr/>
        </p:nvSpPr>
        <p:spPr>
          <a:xfrm>
            <a:off x="234351" y="1723247"/>
            <a:ext cx="1952088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57200" hangingPunct="1"/>
            <a:r>
              <a:rPr lang="ru-RU" sz="3200" b="1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ea typeface="Microsoft YaHei" panose="020B0503020204020204" pitchFamily="34" charset="-122"/>
                <a:cs typeface="+mn-cs"/>
              </a:rPr>
              <a:t>Текущая</a:t>
            </a:r>
          </a:p>
        </p:txBody>
      </p:sp>
    </p:spTree>
    <p:extLst>
      <p:ext uri="{BB962C8B-B14F-4D97-AF65-F5344CB8AC3E}">
        <p14:creationId xmlns:p14="http://schemas.microsoft.com/office/powerpoint/2010/main" val="228637555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" y="-152400"/>
            <a:ext cx="1828800" cy="1828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3B8EA87-0C24-450C-B0AD-FA9151F462B4}"/>
              </a:ext>
            </a:extLst>
          </p:cNvPr>
          <p:cNvSpPr txBox="1"/>
          <p:nvPr/>
        </p:nvSpPr>
        <p:spPr>
          <a:xfrm>
            <a:off x="1748437" y="896779"/>
            <a:ext cx="1041498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 defTabSz="457200" hangingPunct="1"/>
            <a:r>
              <a:rPr lang="ru-RU" sz="3200" b="1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ea typeface="Microsoft YaHei" panose="020B0503020204020204" pitchFamily="34" charset="-122"/>
                <a:cs typeface="+mn-cs"/>
              </a:rPr>
              <a:t>Карта потока создания ценности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5340DC-F716-4750-A615-B499A3E5423E}"/>
              </a:ext>
            </a:extLst>
          </p:cNvPr>
          <p:cNvSpPr txBox="1"/>
          <p:nvPr/>
        </p:nvSpPr>
        <p:spPr>
          <a:xfrm>
            <a:off x="1657350" y="230832"/>
            <a:ext cx="5925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Bef>
                <a:spcPct val="0"/>
              </a:spcBef>
              <a:defRPr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ГКУ РО «Центр закупок Рязанской области»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CF0DD9C-B10A-4782-990B-1CEA02DE7612}"/>
              </a:ext>
            </a:extLst>
          </p:cNvPr>
          <p:cNvSpPr txBox="1"/>
          <p:nvPr/>
        </p:nvSpPr>
        <p:spPr>
          <a:xfrm>
            <a:off x="234351" y="1723247"/>
            <a:ext cx="1952088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57200" hangingPunct="1"/>
            <a:r>
              <a:rPr lang="ru-RU" sz="3200" b="1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ea typeface="Microsoft YaHei" panose="020B0503020204020204" pitchFamily="34" charset="-122"/>
                <a:cs typeface="+mn-cs"/>
              </a:rPr>
              <a:t>Текущая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BF0E5CF-D4CC-DAE1-92C3-C910AAE68D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1" t="28074" r="25208" b="10593"/>
          <a:stretch/>
        </p:blipFill>
        <p:spPr>
          <a:xfrm>
            <a:off x="915377" y="2262537"/>
            <a:ext cx="18554700" cy="859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74741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" y="-152400"/>
            <a:ext cx="1828800" cy="1828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3B8EA87-0C24-450C-B0AD-FA9151F462B4}"/>
              </a:ext>
            </a:extLst>
          </p:cNvPr>
          <p:cNvSpPr txBox="1"/>
          <p:nvPr/>
        </p:nvSpPr>
        <p:spPr>
          <a:xfrm>
            <a:off x="1748437" y="896779"/>
            <a:ext cx="1041498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 defTabSz="457200" hangingPunct="1"/>
            <a:r>
              <a:rPr lang="ru-RU" sz="3200" b="1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ea typeface="Microsoft YaHei" panose="020B0503020204020204" pitchFamily="34" charset="-122"/>
                <a:cs typeface="+mn-cs"/>
              </a:rPr>
              <a:t>Карта потока создания ценности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5340DC-F716-4750-A615-B499A3E5423E}"/>
              </a:ext>
            </a:extLst>
          </p:cNvPr>
          <p:cNvSpPr txBox="1"/>
          <p:nvPr/>
        </p:nvSpPr>
        <p:spPr>
          <a:xfrm>
            <a:off x="1657350" y="230832"/>
            <a:ext cx="5925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Bef>
                <a:spcPct val="0"/>
              </a:spcBef>
              <a:defRPr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ГКУ РО «Центр закупок Рязанской области»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15E377A-8982-47AB-A121-B341ECE3E794}"/>
              </a:ext>
            </a:extLst>
          </p:cNvPr>
          <p:cNvSpPr txBox="1"/>
          <p:nvPr/>
        </p:nvSpPr>
        <p:spPr>
          <a:xfrm>
            <a:off x="-171450" y="1942237"/>
            <a:ext cx="1990725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57200" hangingPunct="1"/>
            <a:r>
              <a:rPr lang="ru-RU" sz="3200" b="1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ea typeface="Microsoft YaHei" panose="020B0503020204020204" pitchFamily="34" charset="-122"/>
                <a:cs typeface="+mn-cs"/>
              </a:rPr>
              <a:t>Целевая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30898EF-A18E-F4FF-6E65-AABE833071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4" t="30484" r="14064" b="9821"/>
          <a:stretch/>
        </p:blipFill>
        <p:spPr>
          <a:xfrm>
            <a:off x="320841" y="2855493"/>
            <a:ext cx="19414959" cy="734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7696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" y="-152400"/>
            <a:ext cx="1828800" cy="1828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3B8EA87-0C24-450C-B0AD-FA9151F462B4}"/>
              </a:ext>
            </a:extLst>
          </p:cNvPr>
          <p:cNvSpPr txBox="1"/>
          <p:nvPr/>
        </p:nvSpPr>
        <p:spPr>
          <a:xfrm>
            <a:off x="1748437" y="896779"/>
            <a:ext cx="1041498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 defTabSz="457200" hangingPunct="1"/>
            <a:r>
              <a:rPr lang="ru-RU" sz="3200" b="1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ea typeface="Microsoft YaHei" panose="020B0503020204020204" pitchFamily="34" charset="-122"/>
                <a:cs typeface="+mn-cs"/>
              </a:rPr>
              <a:t>Карта потока создания ценности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5340DC-F716-4750-A615-B499A3E5423E}"/>
              </a:ext>
            </a:extLst>
          </p:cNvPr>
          <p:cNvSpPr txBox="1"/>
          <p:nvPr/>
        </p:nvSpPr>
        <p:spPr>
          <a:xfrm>
            <a:off x="1657350" y="230832"/>
            <a:ext cx="5925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Bef>
                <a:spcPct val="0"/>
              </a:spcBef>
              <a:defRPr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ГКУ РО «Центр закупок Рязанской области»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15E377A-8982-47AB-A121-B341ECE3E794}"/>
              </a:ext>
            </a:extLst>
          </p:cNvPr>
          <p:cNvSpPr txBox="1"/>
          <p:nvPr/>
        </p:nvSpPr>
        <p:spPr>
          <a:xfrm>
            <a:off x="-171450" y="1942237"/>
            <a:ext cx="1990725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57200" hangingPunct="1"/>
            <a:r>
              <a:rPr lang="ru-RU" sz="3200" b="1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ea typeface="Microsoft YaHei" panose="020B0503020204020204" pitchFamily="34" charset="-122"/>
                <a:cs typeface="+mn-cs"/>
              </a:rPr>
              <a:t>Целевая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6A6856A-41EC-2EF4-82AD-E0A636C3A6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09" t="30109" r="17958" b="9821"/>
          <a:stretch/>
        </p:blipFill>
        <p:spPr>
          <a:xfrm>
            <a:off x="1267325" y="2700517"/>
            <a:ext cx="17742570" cy="819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20568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0"/>
            <a:ext cx="1828800" cy="1828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5340DC-F716-4750-A615-B499A3E5423E}"/>
              </a:ext>
            </a:extLst>
          </p:cNvPr>
          <p:cNvSpPr txBox="1"/>
          <p:nvPr/>
        </p:nvSpPr>
        <p:spPr>
          <a:xfrm>
            <a:off x="1828800" y="189638"/>
            <a:ext cx="5925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Bef>
                <a:spcPct val="0"/>
              </a:spcBef>
              <a:defRPr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ГКУ РО «Центр закупок Рязанской области»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B8EA87-0C24-450C-B0AD-FA9151F462B4}"/>
              </a:ext>
            </a:extLst>
          </p:cNvPr>
          <p:cNvSpPr txBox="1"/>
          <p:nvPr/>
        </p:nvSpPr>
        <p:spPr>
          <a:xfrm>
            <a:off x="2052876" y="953322"/>
            <a:ext cx="585287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 defTabSz="457200" hangingPunct="1"/>
            <a:r>
              <a:rPr lang="ru-RU" sz="3200" b="1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ea typeface="Microsoft YaHei" panose="020B0503020204020204" pitchFamily="34" charset="-122"/>
                <a:cs typeface="+mn-cs"/>
              </a:rPr>
              <a:t>Диаграмма Спаггети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1031A2C-75AE-9BEC-8551-7AC3CBE061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292" t="26463" r="31083" b="18979"/>
          <a:stretch/>
        </p:blipFill>
        <p:spPr>
          <a:xfrm rot="5400000">
            <a:off x="-128141" y="2178107"/>
            <a:ext cx="9304023" cy="85664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195EF08-6CFF-01FC-756A-D75AC1731B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884" t="33852" r="23642" b="15435"/>
          <a:stretch/>
        </p:blipFill>
        <p:spPr>
          <a:xfrm rot="5400000">
            <a:off x="10545309" y="2711509"/>
            <a:ext cx="9003040" cy="749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11894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76200"/>
            <a:ext cx="1828800" cy="1828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5340DC-F716-4750-A615-B499A3E5423E}"/>
              </a:ext>
            </a:extLst>
          </p:cNvPr>
          <p:cNvSpPr txBox="1"/>
          <p:nvPr/>
        </p:nvSpPr>
        <p:spPr>
          <a:xfrm>
            <a:off x="1657350" y="230832"/>
            <a:ext cx="5925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Bef>
                <a:spcPct val="0"/>
              </a:spcBef>
              <a:defRPr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ГКУ РО «Центр закупок Рязанской области»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B8EA87-0C24-450C-B0AD-FA9151F462B4}"/>
              </a:ext>
            </a:extLst>
          </p:cNvPr>
          <p:cNvSpPr txBox="1"/>
          <p:nvPr/>
        </p:nvSpPr>
        <p:spPr>
          <a:xfrm>
            <a:off x="1657350" y="898269"/>
            <a:ext cx="182880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 defTabSz="457200" hangingPunct="1"/>
            <a:r>
              <a:rPr lang="ru-RU" sz="3200" b="1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ea typeface="Microsoft YaHei" panose="020B0503020204020204" pitchFamily="34" charset="-122"/>
                <a:cs typeface="+mn-cs"/>
              </a:rPr>
              <a:t>ТОП 5 проблем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C87C6F8A-C7F6-45A8-9231-354C21569F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7575" y="-1226692"/>
            <a:ext cx="22114844" cy="361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AEBF9D9A-8B3A-EE72-2BF9-697722B1DB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9254079"/>
              </p:ext>
            </p:extLst>
          </p:nvPr>
        </p:nvGraphicFramePr>
        <p:xfrm>
          <a:off x="625642" y="2366442"/>
          <a:ext cx="18591064" cy="782979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46312">
                  <a:extLst>
                    <a:ext uri="{9D8B030D-6E8A-4147-A177-3AD203B41FA5}">
                      <a16:colId xmlns:a16="http://schemas.microsoft.com/office/drawing/2014/main" val="3182514530"/>
                    </a:ext>
                  </a:extLst>
                </a:gridCol>
                <a:gridCol w="4975564">
                  <a:extLst>
                    <a:ext uri="{9D8B030D-6E8A-4147-A177-3AD203B41FA5}">
                      <a16:colId xmlns:a16="http://schemas.microsoft.com/office/drawing/2014/main" val="2780500478"/>
                    </a:ext>
                  </a:extLst>
                </a:gridCol>
                <a:gridCol w="3131774">
                  <a:extLst>
                    <a:ext uri="{9D8B030D-6E8A-4147-A177-3AD203B41FA5}">
                      <a16:colId xmlns:a16="http://schemas.microsoft.com/office/drawing/2014/main" val="3619447611"/>
                    </a:ext>
                  </a:extLst>
                </a:gridCol>
                <a:gridCol w="5063750">
                  <a:extLst>
                    <a:ext uri="{9D8B030D-6E8A-4147-A177-3AD203B41FA5}">
                      <a16:colId xmlns:a16="http://schemas.microsoft.com/office/drawing/2014/main" val="3463584427"/>
                    </a:ext>
                  </a:extLst>
                </a:gridCol>
                <a:gridCol w="1513092">
                  <a:extLst>
                    <a:ext uri="{9D8B030D-6E8A-4147-A177-3AD203B41FA5}">
                      <a16:colId xmlns:a16="http://schemas.microsoft.com/office/drawing/2014/main" val="1095051891"/>
                    </a:ext>
                  </a:extLst>
                </a:gridCol>
                <a:gridCol w="1677860">
                  <a:extLst>
                    <a:ext uri="{9D8B030D-6E8A-4147-A177-3AD203B41FA5}">
                      <a16:colId xmlns:a16="http://schemas.microsoft.com/office/drawing/2014/main" val="3963878831"/>
                    </a:ext>
                  </a:extLst>
                </a:gridCol>
                <a:gridCol w="1582712">
                  <a:extLst>
                    <a:ext uri="{9D8B030D-6E8A-4147-A177-3AD203B41FA5}">
                      <a16:colId xmlns:a16="http://schemas.microsoft.com/office/drawing/2014/main" val="3324725916"/>
                    </a:ext>
                  </a:extLst>
                </a:gridCol>
              </a:tblGrid>
              <a:tr h="52135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Наименование проблемы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Первопричина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Решения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Вклад (мин.)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Вклад (руб.)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Иное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0778616"/>
                  </a:ext>
                </a:extLst>
              </a:tr>
              <a:tr h="144023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1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Длительное время передачи документов для изготовления ЭЦП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Много времени занимает снятие копий документов и их физическая передача в отдел ИТ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buFont typeface="+mj-lt"/>
                        <a:buAutoNum type="arabicParenR"/>
                        <a:tabLst>
                          <a:tab pos="154305" algn="l"/>
                          <a:tab pos="244475" algn="l"/>
                        </a:tabLst>
                      </a:pPr>
                      <a:r>
                        <a:rPr lang="ru-RU" sz="1400" dirty="0">
                          <a:effectLst/>
                        </a:rPr>
                        <a:t>Передача скан копий документов по эл почте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AutoNum type="arabicParenR"/>
                        <a:tabLst>
                          <a:tab pos="154305" algn="l"/>
                          <a:tab pos="244475" algn="l"/>
                        </a:tabLst>
                      </a:pPr>
                      <a:r>
                        <a:rPr lang="ru-RU" sz="1400" b="1" dirty="0">
                          <a:effectLst/>
                        </a:rPr>
                        <a:t>Передача данных по эл почте без сканирования документов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-10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3704911"/>
                  </a:ext>
                </a:extLst>
              </a:tr>
              <a:tr h="154750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Документы переданы не в полном объеме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Отсутствие полного комплекта документов для изготовления скан копий 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buFont typeface="+mj-lt"/>
                        <a:buAutoNum type="arabicParenR"/>
                        <a:tabLst>
                          <a:tab pos="154305" algn="l"/>
                          <a:tab pos="244475" algn="l"/>
                        </a:tabLst>
                      </a:pPr>
                      <a:r>
                        <a:rPr lang="ru-RU" sz="1400" dirty="0">
                          <a:effectLst/>
                        </a:rPr>
                        <a:t>Создание памятки с указанием перечня передаваемых документов 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AutoNum type="arabicParenR"/>
                        <a:tabLst>
                          <a:tab pos="154305" algn="l"/>
                          <a:tab pos="244475" algn="l"/>
                        </a:tabLst>
                      </a:pPr>
                      <a:r>
                        <a:rPr lang="ru-RU" sz="1400" b="1" dirty="0">
                          <a:effectLst/>
                        </a:rPr>
                        <a:t>Изменение формата передачи документов (не на бумаге, а электронные данные)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-5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Устранение ожидания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5966046"/>
                  </a:ext>
                </a:extLst>
              </a:tr>
              <a:tr h="144023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Ошибки в документах 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Сотрудник не знает об особенностях составления документов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buFont typeface="+mj-lt"/>
                        <a:buAutoNum type="arabicParenR"/>
                        <a:tabLst>
                          <a:tab pos="154305" algn="l"/>
                          <a:tab pos="244475" algn="l"/>
                        </a:tabLst>
                      </a:pPr>
                      <a:r>
                        <a:rPr lang="ru-RU" sz="1400" b="1" dirty="0">
                          <a:effectLst/>
                        </a:rPr>
                        <a:t>Создание памятки с обзором типовых ошибок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AutoNum type="arabicParenR"/>
                        <a:tabLst>
                          <a:tab pos="154305" algn="l"/>
                          <a:tab pos="244475" algn="l"/>
                        </a:tabLst>
                      </a:pPr>
                      <a:r>
                        <a:rPr lang="ru-RU" sz="1400" dirty="0">
                          <a:effectLst/>
                        </a:rPr>
                        <a:t>Проведение совещания с сотрудниками с рассмотрением типовых ошибок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-10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9004942"/>
                  </a:ext>
                </a:extLst>
              </a:tr>
              <a:tr h="144023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Нарушен порядок визирования документа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Сотрудник не знает о порядке визирования 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buFont typeface="+mj-lt"/>
                        <a:buAutoNum type="arabicParenR"/>
                        <a:tabLst>
                          <a:tab pos="154305" algn="l"/>
                          <a:tab pos="244475" algn="l"/>
                        </a:tabLst>
                      </a:pPr>
                      <a:r>
                        <a:rPr lang="ru-RU" sz="1400" dirty="0">
                          <a:effectLst/>
                        </a:rPr>
                        <a:t>Создание памятки с указанием порядка визирования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AutoNum type="arabicParenR"/>
                        <a:tabLst>
                          <a:tab pos="154305" algn="l"/>
                          <a:tab pos="244475" algn="l"/>
                        </a:tabLst>
                      </a:pPr>
                      <a:r>
                        <a:rPr lang="ru-RU" sz="1400" b="1" dirty="0">
                          <a:effectLst/>
                        </a:rPr>
                        <a:t>Указание на обороте документа визирующих в нужном порядке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-30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0336126"/>
                  </a:ext>
                </a:extLst>
              </a:tr>
              <a:tr h="144023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Возврат с регистрации одного экземпляра доверенности 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Сотрудником отдела ИТ передан на подпись один экземпляр доверенности 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AutoNum type="arabicParenR"/>
                        <a:tabLst>
                          <a:tab pos="154305" algn="l"/>
                          <a:tab pos="244475" algn="l"/>
                        </a:tabLst>
                      </a:pPr>
                      <a:r>
                        <a:rPr lang="ru-RU" sz="1400" b="1" dirty="0">
                          <a:effectLst/>
                        </a:rPr>
                        <a:t>Создание памятки с указанием количества экземпляров документов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Устранение лишних движений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07083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8276035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0"/>
            <a:ext cx="1828800" cy="1828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5340DC-F716-4750-A615-B499A3E5423E}"/>
              </a:ext>
            </a:extLst>
          </p:cNvPr>
          <p:cNvSpPr txBox="1"/>
          <p:nvPr/>
        </p:nvSpPr>
        <p:spPr>
          <a:xfrm>
            <a:off x="1828800" y="189638"/>
            <a:ext cx="5925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Bef>
                <a:spcPct val="0"/>
              </a:spcBef>
              <a:defRPr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ГКУ РО «Центр закупок Рязанской области»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B8EA87-0C24-450C-B0AD-FA9151F462B4}"/>
              </a:ext>
            </a:extLst>
          </p:cNvPr>
          <p:cNvSpPr txBox="1"/>
          <p:nvPr/>
        </p:nvSpPr>
        <p:spPr>
          <a:xfrm>
            <a:off x="2019300" y="953322"/>
            <a:ext cx="495752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 defTabSz="457200" hangingPunct="1"/>
            <a:r>
              <a:rPr lang="ru-RU" sz="3200" b="1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ea typeface="Microsoft YaHei" panose="020B0503020204020204" pitchFamily="34" charset="-122"/>
                <a:cs typeface="+mn-cs"/>
              </a:rPr>
              <a:t>Карточка проекта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7CE7E83-7744-0AF8-A474-20DAD78A23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84" t="21314" r="7642" b="7013"/>
          <a:stretch/>
        </p:blipFill>
        <p:spPr>
          <a:xfrm>
            <a:off x="1106905" y="1850336"/>
            <a:ext cx="17662357" cy="926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111066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4773</TotalTime>
  <Words>422</Words>
  <Application>Microsoft Office PowerPoint</Application>
  <PresentationFormat>Произвольный</PresentationFormat>
  <Paragraphs>96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Calibri</vt:lpstr>
      <vt:lpstr>Helvetica</vt:lpstr>
      <vt:lpstr>Helvetica Neue</vt:lpstr>
      <vt:lpstr>Rubik Regular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Secretary</dc:creator>
  <cp:lastModifiedBy>Office8 MS</cp:lastModifiedBy>
  <cp:revision>181</cp:revision>
  <dcterms:modified xsi:type="dcterms:W3CDTF">2023-06-28T11:43:20Z</dcterms:modified>
</cp:coreProperties>
</file>